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0" r:id="rId3"/>
    <p:sldId id="256" r:id="rId4"/>
    <p:sldId id="258" r:id="rId5"/>
    <p:sldId id="259" r:id="rId6"/>
    <p:sldId id="261" r:id="rId7"/>
    <p:sldId id="262" r:id="rId8"/>
    <p:sldId id="263" r:id="rId9"/>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2" d="100"/>
          <a:sy n="112" d="100"/>
        </p:scale>
        <p:origin x="32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931250-B1A5-4426-9194-6FE7DCC1C918}"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2293608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931250-B1A5-4426-9194-6FE7DCC1C918}"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1939072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931250-B1A5-4426-9194-6FE7DCC1C918}"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1516669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931250-B1A5-4426-9194-6FE7DCC1C918}"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51618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931250-B1A5-4426-9194-6FE7DCC1C918}"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75354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931250-B1A5-4426-9194-6FE7DCC1C918}"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1262649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931250-B1A5-4426-9194-6FE7DCC1C918}" type="datetimeFigureOut">
              <a:rPr lang="en-US" smtClean="0"/>
              <a:t>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1279067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931250-B1A5-4426-9194-6FE7DCC1C918}" type="datetimeFigureOut">
              <a:rPr lang="en-US" smtClean="0"/>
              <a:t>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400237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931250-B1A5-4426-9194-6FE7DCC1C918}" type="datetimeFigureOut">
              <a:rPr lang="en-US" smtClean="0"/>
              <a:t>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4036290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931250-B1A5-4426-9194-6FE7DCC1C918}"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1959229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931250-B1A5-4426-9194-6FE7DCC1C918}"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DCC034-75AD-4DC0-BBA8-6ADB82DE4C38}" type="slidenum">
              <a:rPr lang="en-US" smtClean="0"/>
              <a:t>‹#›</a:t>
            </a:fld>
            <a:endParaRPr lang="en-US"/>
          </a:p>
        </p:txBody>
      </p:sp>
    </p:spTree>
    <p:extLst>
      <p:ext uri="{BB962C8B-B14F-4D97-AF65-F5344CB8AC3E}">
        <p14:creationId xmlns:p14="http://schemas.microsoft.com/office/powerpoint/2010/main" val="2245611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31250-B1A5-4426-9194-6FE7DCC1C918}" type="datetimeFigureOut">
              <a:rPr lang="en-US" smtClean="0"/>
              <a:t>1/16/2022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DCC034-75AD-4DC0-BBA8-6ADB82DE4C38}" type="slidenum">
              <a:rPr lang="en-US" smtClean="0"/>
              <a:t>‹#›</a:t>
            </a:fld>
            <a:endParaRPr lang="en-US"/>
          </a:p>
        </p:txBody>
      </p:sp>
    </p:spTree>
    <p:extLst>
      <p:ext uri="{BB962C8B-B14F-4D97-AF65-F5344CB8AC3E}">
        <p14:creationId xmlns:p14="http://schemas.microsoft.com/office/powerpoint/2010/main" val="381154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4676-8C65-4F44-8190-CA854792E2C3}"/>
              </a:ext>
            </a:extLst>
          </p:cNvPr>
          <p:cNvSpPr>
            <a:spLocks noGrp="1"/>
          </p:cNvSpPr>
          <p:nvPr>
            <p:ph type="ctrTitle"/>
          </p:nvPr>
        </p:nvSpPr>
        <p:spPr>
          <a:xfrm>
            <a:off x="5940614" y="1783959"/>
            <a:ext cx="4087306" cy="2889114"/>
          </a:xfrm>
        </p:spPr>
        <p:txBody>
          <a:bodyPr anchor="b">
            <a:normAutofit/>
          </a:bodyPr>
          <a:lstStyle/>
          <a:p>
            <a:pPr algn="l"/>
            <a:r>
              <a:rPr lang="en-US" sz="5400" dirty="0"/>
              <a:t>6x6 Puzzle Room Kit</a:t>
            </a:r>
          </a:p>
        </p:txBody>
      </p:sp>
      <p:sp>
        <p:nvSpPr>
          <p:cNvPr id="3" name="Subtitle 2">
            <a:extLst>
              <a:ext uri="{FF2B5EF4-FFF2-40B4-BE49-F238E27FC236}">
                <a16:creationId xmlns:a16="http://schemas.microsoft.com/office/drawing/2014/main" id="{412D12AA-D402-4996-A576-CABB4BE5576B}"/>
              </a:ext>
            </a:extLst>
          </p:cNvPr>
          <p:cNvSpPr>
            <a:spLocks noGrp="1"/>
          </p:cNvSpPr>
          <p:nvPr>
            <p:ph type="subTitle" idx="1"/>
          </p:nvPr>
        </p:nvSpPr>
        <p:spPr>
          <a:xfrm>
            <a:off x="5940613" y="4750894"/>
            <a:ext cx="4087305" cy="1147863"/>
          </a:xfrm>
        </p:spPr>
        <p:txBody>
          <a:bodyPr anchor="t">
            <a:normAutofit/>
          </a:bodyPr>
          <a:lstStyle/>
          <a:p>
            <a:pPr algn="l"/>
            <a:r>
              <a:rPr lang="en-US" sz="2000" dirty="0"/>
              <a:t>Builders Guide 1/16/2022</a:t>
            </a:r>
          </a:p>
        </p:txBody>
      </p:sp>
      <p:pic>
        <p:nvPicPr>
          <p:cNvPr id="4" name="Picture 3">
            <a:extLst>
              <a:ext uri="{FF2B5EF4-FFF2-40B4-BE49-F238E27FC236}">
                <a16:creationId xmlns:a16="http://schemas.microsoft.com/office/drawing/2014/main" id="{19308C6B-1BD7-4C0B-BF22-27A573022F5E}"/>
              </a:ext>
            </a:extLst>
          </p:cNvPr>
          <p:cNvPicPr>
            <a:picLocks noChangeAspect="1"/>
          </p:cNvPicPr>
          <p:nvPr/>
        </p:nvPicPr>
        <p:blipFill rotWithShape="1">
          <a:blip r:embed="rId2"/>
          <a:srcRect t="18227" r="-1" b="8591"/>
          <a:stretch/>
        </p:blipFill>
        <p:spPr>
          <a:xfrm>
            <a:off x="-1523999"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99224735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2C37-986B-4170-8250-8DAECF9BFB36}"/>
              </a:ext>
            </a:extLst>
          </p:cNvPr>
          <p:cNvSpPr>
            <a:spLocks noGrp="1"/>
          </p:cNvSpPr>
          <p:nvPr>
            <p:ph type="title"/>
          </p:nvPr>
        </p:nvSpPr>
        <p:spPr/>
        <p:txBody>
          <a:bodyPr/>
          <a:lstStyle/>
          <a:p>
            <a:r>
              <a:rPr lang="en-US" dirty="0"/>
              <a:t>Designers Advice </a:t>
            </a:r>
          </a:p>
        </p:txBody>
      </p:sp>
      <p:sp>
        <p:nvSpPr>
          <p:cNvPr id="3" name="Content Placeholder 2">
            <a:extLst>
              <a:ext uri="{FF2B5EF4-FFF2-40B4-BE49-F238E27FC236}">
                <a16:creationId xmlns:a16="http://schemas.microsoft.com/office/drawing/2014/main" id="{71CA93C4-9274-411D-93A0-56DEDAAD9AC3}"/>
              </a:ext>
            </a:extLst>
          </p:cNvPr>
          <p:cNvSpPr>
            <a:spLocks noGrp="1"/>
          </p:cNvSpPr>
          <p:nvPr>
            <p:ph idx="1"/>
          </p:nvPr>
        </p:nvSpPr>
        <p:spPr/>
        <p:txBody>
          <a:bodyPr>
            <a:normAutofit fontScale="70000" lnSpcReduction="20000"/>
          </a:bodyPr>
          <a:lstStyle/>
          <a:p>
            <a:r>
              <a:rPr lang="en-US" dirty="0"/>
              <a:t>The main parts of this kit are the 6x6 puzzle room walls and base. Other parts on the 12”x12” sheet are complimentary, and assembly is left as an exercise for the customer! </a:t>
            </a:r>
            <a:r>
              <a:rPr lang="en-US" dirty="0">
                <a:sym typeface="Wingdings" panose="05000000000000000000" pitchFamily="2" charset="2"/>
              </a:rPr>
              <a:t> May the odds always be in your </a:t>
            </a:r>
            <a:r>
              <a:rPr lang="en-US" dirty="0" err="1">
                <a:sym typeface="Wingdings" panose="05000000000000000000" pitchFamily="2" charset="2"/>
              </a:rPr>
              <a:t>favour</a:t>
            </a:r>
            <a:r>
              <a:rPr lang="en-US" dirty="0">
                <a:sym typeface="Wingdings" panose="05000000000000000000" pitchFamily="2" charset="2"/>
              </a:rPr>
              <a:t>!</a:t>
            </a:r>
          </a:p>
          <a:p>
            <a:r>
              <a:rPr lang="en-US" dirty="0">
                <a:sym typeface="Wingdings" panose="05000000000000000000" pitchFamily="2" charset="2"/>
              </a:rPr>
              <a:t>The 6x2 Jig and Right angle tool are useful ones to keep in your toolbox. There’s also a 45 Degree jig for a </a:t>
            </a:r>
            <a:r>
              <a:rPr lang="en-US" dirty="0" err="1">
                <a:sym typeface="Wingdings" panose="05000000000000000000" pitchFamily="2" charset="2"/>
              </a:rPr>
              <a:t>proxon</a:t>
            </a:r>
            <a:r>
              <a:rPr lang="en-US" dirty="0">
                <a:sym typeface="Wingdings" panose="05000000000000000000" pitchFamily="2" charset="2"/>
              </a:rPr>
              <a:t> too!</a:t>
            </a:r>
            <a:endParaRPr lang="en-US" dirty="0"/>
          </a:p>
          <a:p>
            <a:r>
              <a:rPr lang="en-US" dirty="0"/>
              <a:t>For wooden part assembly, use PVA/Wood Glue/</a:t>
            </a:r>
            <a:r>
              <a:rPr lang="en-US" dirty="0" err="1"/>
              <a:t>Eileens</a:t>
            </a:r>
            <a:r>
              <a:rPr lang="en-US" dirty="0"/>
              <a:t> Tacky Glue</a:t>
            </a:r>
          </a:p>
          <a:p>
            <a:r>
              <a:rPr lang="en-US" dirty="0"/>
              <a:t>Use a small file to sand parts that are a little reluctant to fit. Wood isn’t the most stable of materials! </a:t>
            </a:r>
            <a:r>
              <a:rPr lang="en-US" dirty="0">
                <a:sym typeface="Wingdings" panose="05000000000000000000" pitchFamily="2" charset="2"/>
              </a:rPr>
              <a:t></a:t>
            </a:r>
          </a:p>
          <a:p>
            <a:r>
              <a:rPr lang="en-US" dirty="0">
                <a:sym typeface="Wingdings" panose="05000000000000000000" pitchFamily="2" charset="2"/>
              </a:rPr>
              <a:t>When gluing, consider using a little hot glue along with your wood glue. The hot glue will hold items in place whilst the wood glue dries. Long term strength will come from the wood glue.</a:t>
            </a:r>
          </a:p>
          <a:p>
            <a:r>
              <a:rPr lang="en-US" dirty="0">
                <a:sym typeface="Wingdings" panose="05000000000000000000" pitchFamily="2" charset="2"/>
              </a:rPr>
              <a:t>Superglue / CA glue is AWFUL with wood.</a:t>
            </a:r>
          </a:p>
          <a:p>
            <a:r>
              <a:rPr lang="en-US" dirty="0"/>
              <a:t>Please contact me on Instagram or </a:t>
            </a:r>
            <a:r>
              <a:rPr lang="en-US" dirty="0" err="1"/>
              <a:t>facebook</a:t>
            </a:r>
            <a:r>
              <a:rPr lang="en-US" dirty="0"/>
              <a:t> with feedback! (I’ll give you the right email address </a:t>
            </a:r>
            <a:r>
              <a:rPr lang="en-US" dirty="0" err="1"/>
              <a:t>etc</a:t>
            </a:r>
            <a:r>
              <a:rPr lang="en-US" dirty="0"/>
              <a:t> there… just to </a:t>
            </a:r>
            <a:r>
              <a:rPr lang="en-US"/>
              <a:t>avoid spam!)</a:t>
            </a:r>
            <a:endParaRPr lang="en-US" dirty="0"/>
          </a:p>
        </p:txBody>
      </p:sp>
    </p:spTree>
    <p:extLst>
      <p:ext uri="{BB962C8B-B14F-4D97-AF65-F5344CB8AC3E}">
        <p14:creationId xmlns:p14="http://schemas.microsoft.com/office/powerpoint/2010/main" val="1112418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861B1E6-DCDA-481E-A2FE-1582D007136C}"/>
              </a:ext>
            </a:extLst>
          </p:cNvPr>
          <p:cNvGrpSpPr/>
          <p:nvPr/>
        </p:nvGrpSpPr>
        <p:grpSpPr>
          <a:xfrm>
            <a:off x="34791" y="1201176"/>
            <a:ext cx="4926188" cy="4803034"/>
            <a:chOff x="-1314974" y="544437"/>
            <a:chExt cx="5713913" cy="5571065"/>
          </a:xfrm>
        </p:grpSpPr>
        <p:pic>
          <p:nvPicPr>
            <p:cNvPr id="5" name="Picture 4">
              <a:extLst>
                <a:ext uri="{FF2B5EF4-FFF2-40B4-BE49-F238E27FC236}">
                  <a16:creationId xmlns:a16="http://schemas.microsoft.com/office/drawing/2014/main" id="{FA33F477-E52D-4672-AA5D-67136F3822AE}"/>
                </a:ext>
              </a:extLst>
            </p:cNvPr>
            <p:cNvPicPr>
              <a:picLocks noChangeAspect="1"/>
            </p:cNvPicPr>
            <p:nvPr/>
          </p:nvPicPr>
          <p:blipFill>
            <a:blip r:embed="rId2"/>
            <a:stretch>
              <a:fillRect/>
            </a:stretch>
          </p:blipFill>
          <p:spPr>
            <a:xfrm>
              <a:off x="-1314974" y="544437"/>
              <a:ext cx="5713913" cy="5571065"/>
            </a:xfrm>
            <a:prstGeom prst="rect">
              <a:avLst/>
            </a:prstGeom>
            <a:ln>
              <a:noFill/>
            </a:ln>
          </p:spPr>
        </p:pic>
        <p:sp>
          <p:nvSpPr>
            <p:cNvPr id="15" name="Oval 14">
              <a:extLst>
                <a:ext uri="{FF2B5EF4-FFF2-40B4-BE49-F238E27FC236}">
                  <a16:creationId xmlns:a16="http://schemas.microsoft.com/office/drawing/2014/main" id="{7AE995BB-3F23-4B35-8ED8-D0DD5113285E}"/>
                </a:ext>
              </a:extLst>
            </p:cNvPr>
            <p:cNvSpPr/>
            <p:nvPr/>
          </p:nvSpPr>
          <p:spPr>
            <a:xfrm>
              <a:off x="1122201" y="1000449"/>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1</a:t>
              </a:r>
            </a:p>
          </p:txBody>
        </p:sp>
        <p:sp>
          <p:nvSpPr>
            <p:cNvPr id="17" name="Oval 16">
              <a:extLst>
                <a:ext uri="{FF2B5EF4-FFF2-40B4-BE49-F238E27FC236}">
                  <a16:creationId xmlns:a16="http://schemas.microsoft.com/office/drawing/2014/main" id="{4C724F26-CF7B-4819-951B-86EA47186E27}"/>
                </a:ext>
              </a:extLst>
            </p:cNvPr>
            <p:cNvSpPr/>
            <p:nvPr/>
          </p:nvSpPr>
          <p:spPr>
            <a:xfrm>
              <a:off x="1122201" y="1664591"/>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1</a:t>
              </a:r>
            </a:p>
          </p:txBody>
        </p:sp>
        <p:sp>
          <p:nvSpPr>
            <p:cNvPr id="19" name="Oval 18">
              <a:extLst>
                <a:ext uri="{FF2B5EF4-FFF2-40B4-BE49-F238E27FC236}">
                  <a16:creationId xmlns:a16="http://schemas.microsoft.com/office/drawing/2014/main" id="{49D50979-1673-4219-A3A4-67AC435CA5DF}"/>
                </a:ext>
              </a:extLst>
            </p:cNvPr>
            <p:cNvSpPr/>
            <p:nvPr/>
          </p:nvSpPr>
          <p:spPr>
            <a:xfrm>
              <a:off x="1122201" y="2312317"/>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1</a:t>
              </a:r>
            </a:p>
          </p:txBody>
        </p:sp>
        <p:sp>
          <p:nvSpPr>
            <p:cNvPr id="21" name="Oval 20">
              <a:extLst>
                <a:ext uri="{FF2B5EF4-FFF2-40B4-BE49-F238E27FC236}">
                  <a16:creationId xmlns:a16="http://schemas.microsoft.com/office/drawing/2014/main" id="{ED0FAF07-91B5-452B-8079-32B33A3761B9}"/>
                </a:ext>
              </a:extLst>
            </p:cNvPr>
            <p:cNvSpPr/>
            <p:nvPr/>
          </p:nvSpPr>
          <p:spPr>
            <a:xfrm>
              <a:off x="1122201" y="2910453"/>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1</a:t>
              </a:r>
            </a:p>
          </p:txBody>
        </p:sp>
        <p:sp>
          <p:nvSpPr>
            <p:cNvPr id="23" name="Oval 22">
              <a:extLst>
                <a:ext uri="{FF2B5EF4-FFF2-40B4-BE49-F238E27FC236}">
                  <a16:creationId xmlns:a16="http://schemas.microsoft.com/office/drawing/2014/main" id="{9D602C46-4D61-437A-A124-4EDD2C4AACCB}"/>
                </a:ext>
              </a:extLst>
            </p:cNvPr>
            <p:cNvSpPr/>
            <p:nvPr/>
          </p:nvSpPr>
          <p:spPr>
            <a:xfrm>
              <a:off x="2407115" y="1201175"/>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2</a:t>
              </a:r>
            </a:p>
          </p:txBody>
        </p:sp>
        <p:sp>
          <p:nvSpPr>
            <p:cNvPr id="24" name="Oval 23">
              <a:extLst>
                <a:ext uri="{FF2B5EF4-FFF2-40B4-BE49-F238E27FC236}">
                  <a16:creationId xmlns:a16="http://schemas.microsoft.com/office/drawing/2014/main" id="{E5B6BE79-B0CE-4D3B-BFA5-B740F61F491F}"/>
                </a:ext>
              </a:extLst>
            </p:cNvPr>
            <p:cNvSpPr/>
            <p:nvPr/>
          </p:nvSpPr>
          <p:spPr>
            <a:xfrm>
              <a:off x="3589228" y="994595"/>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3</a:t>
              </a:r>
            </a:p>
          </p:txBody>
        </p:sp>
        <p:sp>
          <p:nvSpPr>
            <p:cNvPr id="26" name="Oval 25">
              <a:extLst>
                <a:ext uri="{FF2B5EF4-FFF2-40B4-BE49-F238E27FC236}">
                  <a16:creationId xmlns:a16="http://schemas.microsoft.com/office/drawing/2014/main" id="{E375DAA5-7494-4799-970F-02090CBD31B4}"/>
                </a:ext>
              </a:extLst>
            </p:cNvPr>
            <p:cNvSpPr/>
            <p:nvPr/>
          </p:nvSpPr>
          <p:spPr>
            <a:xfrm>
              <a:off x="3559376" y="1642321"/>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3</a:t>
              </a:r>
            </a:p>
          </p:txBody>
        </p:sp>
        <p:sp>
          <p:nvSpPr>
            <p:cNvPr id="27" name="Oval 26">
              <a:extLst>
                <a:ext uri="{FF2B5EF4-FFF2-40B4-BE49-F238E27FC236}">
                  <a16:creationId xmlns:a16="http://schemas.microsoft.com/office/drawing/2014/main" id="{2DA432A2-BF95-4D81-99FC-7A67A0C6EAF0}"/>
                </a:ext>
              </a:extLst>
            </p:cNvPr>
            <p:cNvSpPr/>
            <p:nvPr/>
          </p:nvSpPr>
          <p:spPr>
            <a:xfrm>
              <a:off x="3559376" y="2290047"/>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3</a:t>
              </a:r>
            </a:p>
          </p:txBody>
        </p:sp>
        <p:sp>
          <p:nvSpPr>
            <p:cNvPr id="28" name="Oval 27">
              <a:extLst>
                <a:ext uri="{FF2B5EF4-FFF2-40B4-BE49-F238E27FC236}">
                  <a16:creationId xmlns:a16="http://schemas.microsoft.com/office/drawing/2014/main" id="{30435044-B067-4196-9C6B-51C0C91018FF}"/>
                </a:ext>
              </a:extLst>
            </p:cNvPr>
            <p:cNvSpPr/>
            <p:nvPr/>
          </p:nvSpPr>
          <p:spPr>
            <a:xfrm>
              <a:off x="3559376" y="2907322"/>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3</a:t>
              </a:r>
            </a:p>
          </p:txBody>
        </p:sp>
        <p:sp>
          <p:nvSpPr>
            <p:cNvPr id="29" name="Oval 28">
              <a:extLst>
                <a:ext uri="{FF2B5EF4-FFF2-40B4-BE49-F238E27FC236}">
                  <a16:creationId xmlns:a16="http://schemas.microsoft.com/office/drawing/2014/main" id="{999AF761-77ED-4602-9867-3B341A566300}"/>
                </a:ext>
              </a:extLst>
            </p:cNvPr>
            <p:cNvSpPr/>
            <p:nvPr/>
          </p:nvSpPr>
          <p:spPr>
            <a:xfrm>
              <a:off x="3559376" y="3604510"/>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3</a:t>
              </a:r>
            </a:p>
          </p:txBody>
        </p:sp>
        <p:sp>
          <p:nvSpPr>
            <p:cNvPr id="30" name="Oval 29">
              <a:extLst>
                <a:ext uri="{FF2B5EF4-FFF2-40B4-BE49-F238E27FC236}">
                  <a16:creationId xmlns:a16="http://schemas.microsoft.com/office/drawing/2014/main" id="{0F21025B-FFA2-474D-AC24-39C5696D628E}"/>
                </a:ext>
              </a:extLst>
            </p:cNvPr>
            <p:cNvSpPr/>
            <p:nvPr/>
          </p:nvSpPr>
          <p:spPr>
            <a:xfrm>
              <a:off x="239417" y="3329968"/>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4</a:t>
              </a:r>
            </a:p>
          </p:txBody>
        </p:sp>
        <p:sp>
          <p:nvSpPr>
            <p:cNvPr id="31" name="Oval 30">
              <a:extLst>
                <a:ext uri="{FF2B5EF4-FFF2-40B4-BE49-F238E27FC236}">
                  <a16:creationId xmlns:a16="http://schemas.microsoft.com/office/drawing/2014/main" id="{D9516ED5-FA6E-46B3-9EED-53392BAB3267}"/>
                </a:ext>
              </a:extLst>
            </p:cNvPr>
            <p:cNvSpPr/>
            <p:nvPr/>
          </p:nvSpPr>
          <p:spPr>
            <a:xfrm>
              <a:off x="-193877" y="3707800"/>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5</a:t>
              </a:r>
            </a:p>
          </p:txBody>
        </p:sp>
        <p:sp>
          <p:nvSpPr>
            <p:cNvPr id="32" name="Oval 31">
              <a:extLst>
                <a:ext uri="{FF2B5EF4-FFF2-40B4-BE49-F238E27FC236}">
                  <a16:creationId xmlns:a16="http://schemas.microsoft.com/office/drawing/2014/main" id="{9C7C0D93-7B31-4378-82BF-D01F9DD0E613}"/>
                </a:ext>
              </a:extLst>
            </p:cNvPr>
            <p:cNvSpPr/>
            <p:nvPr/>
          </p:nvSpPr>
          <p:spPr>
            <a:xfrm>
              <a:off x="-726926" y="3707800"/>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5</a:t>
              </a:r>
            </a:p>
          </p:txBody>
        </p:sp>
        <p:sp>
          <p:nvSpPr>
            <p:cNvPr id="33" name="Oval 32">
              <a:extLst>
                <a:ext uri="{FF2B5EF4-FFF2-40B4-BE49-F238E27FC236}">
                  <a16:creationId xmlns:a16="http://schemas.microsoft.com/office/drawing/2014/main" id="{6C69EEBE-0890-44DE-8423-6E1617580032}"/>
                </a:ext>
              </a:extLst>
            </p:cNvPr>
            <p:cNvSpPr/>
            <p:nvPr/>
          </p:nvSpPr>
          <p:spPr>
            <a:xfrm>
              <a:off x="-487227" y="4200859"/>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6</a:t>
              </a:r>
            </a:p>
          </p:txBody>
        </p:sp>
        <p:sp>
          <p:nvSpPr>
            <p:cNvPr id="34" name="Oval 33">
              <a:extLst>
                <a:ext uri="{FF2B5EF4-FFF2-40B4-BE49-F238E27FC236}">
                  <a16:creationId xmlns:a16="http://schemas.microsoft.com/office/drawing/2014/main" id="{09012721-378D-4914-B8DA-F62E78D673F1}"/>
                </a:ext>
              </a:extLst>
            </p:cNvPr>
            <p:cNvSpPr/>
            <p:nvPr/>
          </p:nvSpPr>
          <p:spPr>
            <a:xfrm>
              <a:off x="842538" y="3914380"/>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6</a:t>
              </a:r>
            </a:p>
          </p:txBody>
        </p:sp>
        <p:sp>
          <p:nvSpPr>
            <p:cNvPr id="35" name="Oval 34">
              <a:extLst>
                <a:ext uri="{FF2B5EF4-FFF2-40B4-BE49-F238E27FC236}">
                  <a16:creationId xmlns:a16="http://schemas.microsoft.com/office/drawing/2014/main" id="{CC1C056E-8FFE-41CA-9AD5-A9DA2508AEDB}"/>
                </a:ext>
              </a:extLst>
            </p:cNvPr>
            <p:cNvSpPr/>
            <p:nvPr/>
          </p:nvSpPr>
          <p:spPr>
            <a:xfrm>
              <a:off x="1093217" y="3658664"/>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6</a:t>
              </a:r>
            </a:p>
          </p:txBody>
        </p:sp>
        <p:sp>
          <p:nvSpPr>
            <p:cNvPr id="36" name="Oval 35">
              <a:extLst>
                <a:ext uri="{FF2B5EF4-FFF2-40B4-BE49-F238E27FC236}">
                  <a16:creationId xmlns:a16="http://schemas.microsoft.com/office/drawing/2014/main" id="{34E93D73-6D80-47B2-8776-3CC9C289738E}"/>
                </a:ext>
              </a:extLst>
            </p:cNvPr>
            <p:cNvSpPr/>
            <p:nvPr/>
          </p:nvSpPr>
          <p:spPr>
            <a:xfrm>
              <a:off x="1306416" y="3433258"/>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6</a:t>
              </a:r>
            </a:p>
          </p:txBody>
        </p:sp>
        <p:sp>
          <p:nvSpPr>
            <p:cNvPr id="37" name="Oval 36">
              <a:extLst>
                <a:ext uri="{FF2B5EF4-FFF2-40B4-BE49-F238E27FC236}">
                  <a16:creationId xmlns:a16="http://schemas.microsoft.com/office/drawing/2014/main" id="{FDE5B7C9-F509-41F2-A68E-B509EB92A34B}"/>
                </a:ext>
              </a:extLst>
            </p:cNvPr>
            <p:cNvSpPr/>
            <p:nvPr/>
          </p:nvSpPr>
          <p:spPr>
            <a:xfrm>
              <a:off x="1122201" y="4320790"/>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7</a:t>
              </a:r>
            </a:p>
          </p:txBody>
        </p:sp>
        <p:sp>
          <p:nvSpPr>
            <p:cNvPr id="38" name="Oval 37">
              <a:extLst>
                <a:ext uri="{FF2B5EF4-FFF2-40B4-BE49-F238E27FC236}">
                  <a16:creationId xmlns:a16="http://schemas.microsoft.com/office/drawing/2014/main" id="{EA454AC5-6B2A-4882-8B51-52A90C372EBB}"/>
                </a:ext>
              </a:extLst>
            </p:cNvPr>
            <p:cNvSpPr/>
            <p:nvPr/>
          </p:nvSpPr>
          <p:spPr>
            <a:xfrm>
              <a:off x="635956" y="5405519"/>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8</a:t>
              </a:r>
            </a:p>
          </p:txBody>
        </p:sp>
        <p:sp>
          <p:nvSpPr>
            <p:cNvPr id="39" name="Oval 38">
              <a:extLst>
                <a:ext uri="{FF2B5EF4-FFF2-40B4-BE49-F238E27FC236}">
                  <a16:creationId xmlns:a16="http://schemas.microsoft.com/office/drawing/2014/main" id="{AFACBADB-5E8F-4477-ADC3-9FD7FE11A91E}"/>
                </a:ext>
              </a:extLst>
            </p:cNvPr>
            <p:cNvSpPr/>
            <p:nvPr/>
          </p:nvSpPr>
          <p:spPr>
            <a:xfrm>
              <a:off x="487219" y="3555374"/>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9</a:t>
              </a:r>
            </a:p>
          </p:txBody>
        </p:sp>
        <p:sp>
          <p:nvSpPr>
            <p:cNvPr id="40" name="Oval 39">
              <a:extLst>
                <a:ext uri="{FF2B5EF4-FFF2-40B4-BE49-F238E27FC236}">
                  <a16:creationId xmlns:a16="http://schemas.microsoft.com/office/drawing/2014/main" id="{FA0F239F-B279-40D3-A649-768B4B89A4F9}"/>
                </a:ext>
              </a:extLst>
            </p:cNvPr>
            <p:cNvSpPr/>
            <p:nvPr/>
          </p:nvSpPr>
          <p:spPr>
            <a:xfrm>
              <a:off x="4028277" y="2727402"/>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9</a:t>
              </a:r>
            </a:p>
          </p:txBody>
        </p:sp>
        <p:sp>
          <p:nvSpPr>
            <p:cNvPr id="41" name="Oval 40">
              <a:extLst>
                <a:ext uri="{FF2B5EF4-FFF2-40B4-BE49-F238E27FC236}">
                  <a16:creationId xmlns:a16="http://schemas.microsoft.com/office/drawing/2014/main" id="{92A53BF4-FAC9-4BF1-B95B-DAFB75FF284C}"/>
                </a:ext>
              </a:extLst>
            </p:cNvPr>
            <p:cNvSpPr/>
            <p:nvPr/>
          </p:nvSpPr>
          <p:spPr>
            <a:xfrm>
              <a:off x="2023171" y="5405519"/>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7</a:t>
              </a:r>
            </a:p>
          </p:txBody>
        </p:sp>
        <p:sp>
          <p:nvSpPr>
            <p:cNvPr id="44" name="Oval 43">
              <a:extLst>
                <a:ext uri="{FF2B5EF4-FFF2-40B4-BE49-F238E27FC236}">
                  <a16:creationId xmlns:a16="http://schemas.microsoft.com/office/drawing/2014/main" id="{9EA31461-6B8E-48E2-BCAA-2811D167C3FB}"/>
                </a:ext>
              </a:extLst>
            </p:cNvPr>
            <p:cNvSpPr/>
            <p:nvPr/>
          </p:nvSpPr>
          <p:spPr>
            <a:xfrm>
              <a:off x="3692519" y="5236603"/>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A</a:t>
              </a:r>
            </a:p>
          </p:txBody>
        </p:sp>
        <p:sp>
          <p:nvSpPr>
            <p:cNvPr id="45" name="Oval 44">
              <a:extLst>
                <a:ext uri="{FF2B5EF4-FFF2-40B4-BE49-F238E27FC236}">
                  <a16:creationId xmlns:a16="http://schemas.microsoft.com/office/drawing/2014/main" id="{C4DE4D9E-FC04-4F7E-905E-F95A2BB7FAC2}"/>
                </a:ext>
              </a:extLst>
            </p:cNvPr>
            <p:cNvSpPr/>
            <p:nvPr/>
          </p:nvSpPr>
          <p:spPr>
            <a:xfrm>
              <a:off x="1919880" y="4139655"/>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t>
              </a:r>
            </a:p>
          </p:txBody>
        </p:sp>
        <p:sp>
          <p:nvSpPr>
            <p:cNvPr id="46" name="Oval 45">
              <a:extLst>
                <a:ext uri="{FF2B5EF4-FFF2-40B4-BE49-F238E27FC236}">
                  <a16:creationId xmlns:a16="http://schemas.microsoft.com/office/drawing/2014/main" id="{9E2C341B-BF07-4515-A46F-E4EE74F107A7}"/>
                </a:ext>
              </a:extLst>
            </p:cNvPr>
            <p:cNvSpPr/>
            <p:nvPr/>
          </p:nvSpPr>
          <p:spPr>
            <a:xfrm>
              <a:off x="2728328" y="4036365"/>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t>
              </a:r>
            </a:p>
          </p:txBody>
        </p:sp>
        <p:sp>
          <p:nvSpPr>
            <p:cNvPr id="47" name="Oval 46">
              <a:extLst>
                <a:ext uri="{FF2B5EF4-FFF2-40B4-BE49-F238E27FC236}">
                  <a16:creationId xmlns:a16="http://schemas.microsoft.com/office/drawing/2014/main" id="{A7D80119-1ABE-4746-A20E-B965175DA44B}"/>
                </a:ext>
              </a:extLst>
            </p:cNvPr>
            <p:cNvSpPr/>
            <p:nvPr/>
          </p:nvSpPr>
          <p:spPr>
            <a:xfrm>
              <a:off x="3111282" y="4143975"/>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t>
              </a:r>
            </a:p>
          </p:txBody>
        </p:sp>
        <p:sp>
          <p:nvSpPr>
            <p:cNvPr id="48" name="Oval 47">
              <a:extLst>
                <a:ext uri="{FF2B5EF4-FFF2-40B4-BE49-F238E27FC236}">
                  <a16:creationId xmlns:a16="http://schemas.microsoft.com/office/drawing/2014/main" id="{0E357D70-33A6-4852-AB74-4A370BDEA38F}"/>
                </a:ext>
              </a:extLst>
            </p:cNvPr>
            <p:cNvSpPr/>
            <p:nvPr/>
          </p:nvSpPr>
          <p:spPr>
            <a:xfrm>
              <a:off x="3054132" y="4986937"/>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t>
              </a:r>
            </a:p>
          </p:txBody>
        </p:sp>
        <p:sp>
          <p:nvSpPr>
            <p:cNvPr id="49" name="Oval 48">
              <a:extLst>
                <a:ext uri="{FF2B5EF4-FFF2-40B4-BE49-F238E27FC236}">
                  <a16:creationId xmlns:a16="http://schemas.microsoft.com/office/drawing/2014/main" id="{5DD6FD5B-FBC2-44CC-8E0A-8ECBAC6CB57B}"/>
                </a:ext>
              </a:extLst>
            </p:cNvPr>
            <p:cNvSpPr/>
            <p:nvPr/>
          </p:nvSpPr>
          <p:spPr>
            <a:xfrm>
              <a:off x="2754554" y="5198939"/>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t>
              </a:r>
            </a:p>
          </p:txBody>
        </p:sp>
        <p:sp>
          <p:nvSpPr>
            <p:cNvPr id="50" name="Oval 49">
              <a:extLst>
                <a:ext uri="{FF2B5EF4-FFF2-40B4-BE49-F238E27FC236}">
                  <a16:creationId xmlns:a16="http://schemas.microsoft.com/office/drawing/2014/main" id="{E4E198B9-4E43-432C-812B-16DDA86826FE}"/>
                </a:ext>
              </a:extLst>
            </p:cNvPr>
            <p:cNvSpPr/>
            <p:nvPr/>
          </p:nvSpPr>
          <p:spPr>
            <a:xfrm>
              <a:off x="3120245" y="5344639"/>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C</a:t>
              </a:r>
            </a:p>
          </p:txBody>
        </p:sp>
        <p:sp>
          <p:nvSpPr>
            <p:cNvPr id="51" name="Oval 50">
              <a:extLst>
                <a:ext uri="{FF2B5EF4-FFF2-40B4-BE49-F238E27FC236}">
                  <a16:creationId xmlns:a16="http://schemas.microsoft.com/office/drawing/2014/main" id="{E153E05F-4367-48EF-8C4E-E014FDA6E646}"/>
                </a:ext>
              </a:extLst>
            </p:cNvPr>
            <p:cNvSpPr/>
            <p:nvPr/>
          </p:nvSpPr>
          <p:spPr>
            <a:xfrm>
              <a:off x="2961136" y="4641017"/>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C</a:t>
              </a:r>
            </a:p>
          </p:txBody>
        </p:sp>
        <p:sp>
          <p:nvSpPr>
            <p:cNvPr id="52" name="Oval 51">
              <a:extLst>
                <a:ext uri="{FF2B5EF4-FFF2-40B4-BE49-F238E27FC236}">
                  <a16:creationId xmlns:a16="http://schemas.microsoft.com/office/drawing/2014/main" id="{C2E75D4C-A957-4104-BB07-9DE3360F86CA}"/>
                </a:ext>
              </a:extLst>
            </p:cNvPr>
            <p:cNvSpPr/>
            <p:nvPr/>
          </p:nvSpPr>
          <p:spPr>
            <a:xfrm>
              <a:off x="2501474" y="5032746"/>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C</a:t>
              </a:r>
            </a:p>
          </p:txBody>
        </p:sp>
        <p:sp>
          <p:nvSpPr>
            <p:cNvPr id="53" name="Oval 52">
              <a:extLst>
                <a:ext uri="{FF2B5EF4-FFF2-40B4-BE49-F238E27FC236}">
                  <a16:creationId xmlns:a16="http://schemas.microsoft.com/office/drawing/2014/main" id="{D485B740-A5D4-47F2-9D7E-04284B9E4DD1}"/>
                </a:ext>
              </a:extLst>
            </p:cNvPr>
            <p:cNvSpPr/>
            <p:nvPr/>
          </p:nvSpPr>
          <p:spPr>
            <a:xfrm>
              <a:off x="1997220" y="5096779"/>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C</a:t>
              </a:r>
            </a:p>
          </p:txBody>
        </p:sp>
        <p:sp>
          <p:nvSpPr>
            <p:cNvPr id="54" name="Oval 53">
              <a:extLst>
                <a:ext uri="{FF2B5EF4-FFF2-40B4-BE49-F238E27FC236}">
                  <a16:creationId xmlns:a16="http://schemas.microsoft.com/office/drawing/2014/main" id="{42EC5CEE-B549-4D25-8C82-0CB944909EC8}"/>
                </a:ext>
              </a:extLst>
            </p:cNvPr>
            <p:cNvSpPr/>
            <p:nvPr/>
          </p:nvSpPr>
          <p:spPr>
            <a:xfrm>
              <a:off x="1726362" y="4738141"/>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t>
              </a:r>
            </a:p>
          </p:txBody>
        </p:sp>
        <p:sp>
          <p:nvSpPr>
            <p:cNvPr id="55" name="Oval 54">
              <a:extLst>
                <a:ext uri="{FF2B5EF4-FFF2-40B4-BE49-F238E27FC236}">
                  <a16:creationId xmlns:a16="http://schemas.microsoft.com/office/drawing/2014/main" id="{6A460B92-57C3-4AE0-B9A2-184981A01BC4}"/>
                </a:ext>
              </a:extLst>
            </p:cNvPr>
            <p:cNvSpPr/>
            <p:nvPr/>
          </p:nvSpPr>
          <p:spPr>
            <a:xfrm>
              <a:off x="3562752" y="4198408"/>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3</a:t>
              </a:r>
            </a:p>
          </p:txBody>
        </p:sp>
        <p:sp>
          <p:nvSpPr>
            <p:cNvPr id="56" name="Oval 55">
              <a:extLst>
                <a:ext uri="{FF2B5EF4-FFF2-40B4-BE49-F238E27FC236}">
                  <a16:creationId xmlns:a16="http://schemas.microsoft.com/office/drawing/2014/main" id="{84BC19C4-30A7-4514-BF4E-4D7F32ED4536}"/>
                </a:ext>
              </a:extLst>
            </p:cNvPr>
            <p:cNvSpPr/>
            <p:nvPr/>
          </p:nvSpPr>
          <p:spPr>
            <a:xfrm>
              <a:off x="1884452" y="3600500"/>
              <a:ext cx="206582" cy="206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D</a:t>
              </a:r>
            </a:p>
          </p:txBody>
        </p:sp>
      </p:grpSp>
      <p:sp>
        <p:nvSpPr>
          <p:cNvPr id="7" name="TextBox 6">
            <a:extLst>
              <a:ext uri="{FF2B5EF4-FFF2-40B4-BE49-F238E27FC236}">
                <a16:creationId xmlns:a16="http://schemas.microsoft.com/office/drawing/2014/main" id="{974E0074-6E23-43BA-8DF7-026A0840EAA5}"/>
              </a:ext>
            </a:extLst>
          </p:cNvPr>
          <p:cNvSpPr txBox="1"/>
          <p:nvPr/>
        </p:nvSpPr>
        <p:spPr>
          <a:xfrm>
            <a:off x="5288280" y="1201176"/>
            <a:ext cx="3820929" cy="5078313"/>
          </a:xfrm>
          <a:prstGeom prst="rect">
            <a:avLst/>
          </a:prstGeom>
          <a:noFill/>
        </p:spPr>
        <p:txBody>
          <a:bodyPr wrap="square" rtlCol="0">
            <a:spAutoFit/>
          </a:bodyPr>
          <a:lstStyle/>
          <a:p>
            <a:r>
              <a:rPr lang="en-US" dirty="0"/>
              <a:t>1 – 4 sides to puzzle room</a:t>
            </a:r>
          </a:p>
          <a:p>
            <a:r>
              <a:rPr lang="en-US" dirty="0"/>
              <a:t>2 – Solid Wall to puzzle room. (can be used as a template)</a:t>
            </a:r>
          </a:p>
          <a:p>
            <a:r>
              <a:rPr lang="en-US" dirty="0"/>
              <a:t>3 – 35mm square box – same height as puzzle room frame. Useful for mounting motors for doors etc.</a:t>
            </a:r>
          </a:p>
          <a:p>
            <a:r>
              <a:rPr lang="en-US" dirty="0"/>
              <a:t>4 – Framed wall for puzzle room, has </a:t>
            </a:r>
            <a:r>
              <a:rPr lang="en-US" dirty="0" err="1"/>
              <a:t>cuttout</a:t>
            </a:r>
            <a:r>
              <a:rPr lang="en-US" dirty="0"/>
              <a:t> for electronics to pass through too.</a:t>
            </a:r>
          </a:p>
          <a:p>
            <a:r>
              <a:rPr lang="en-US" dirty="0"/>
              <a:t>5 – Door frames</a:t>
            </a:r>
          </a:p>
          <a:p>
            <a:r>
              <a:rPr lang="en-US" dirty="0"/>
              <a:t>6 – Brackets for the puzzle room sides</a:t>
            </a:r>
          </a:p>
          <a:p>
            <a:r>
              <a:rPr lang="en-US" dirty="0"/>
              <a:t>7 – Table Parts</a:t>
            </a:r>
          </a:p>
          <a:p>
            <a:r>
              <a:rPr lang="en-US" dirty="0"/>
              <a:t>8 – 2x6 template tool</a:t>
            </a:r>
          </a:p>
          <a:p>
            <a:r>
              <a:rPr lang="en-US" dirty="0"/>
              <a:t>9 – 45 degree post jig for a </a:t>
            </a:r>
            <a:r>
              <a:rPr lang="en-US" dirty="0" err="1"/>
              <a:t>proxxon</a:t>
            </a:r>
            <a:endParaRPr lang="en-US" dirty="0"/>
          </a:p>
          <a:p>
            <a:r>
              <a:rPr lang="en-US" dirty="0"/>
              <a:t>A – Door (attach to motor </a:t>
            </a:r>
            <a:r>
              <a:rPr lang="en-US" dirty="0" err="1"/>
              <a:t>etc</a:t>
            </a:r>
            <a:r>
              <a:rPr lang="en-US" dirty="0"/>
              <a:t>)</a:t>
            </a:r>
          </a:p>
          <a:p>
            <a:r>
              <a:rPr lang="en-US" dirty="0"/>
              <a:t>B – Mechanics to open a door/trap etc.</a:t>
            </a:r>
          </a:p>
          <a:p>
            <a:r>
              <a:rPr lang="en-US" dirty="0"/>
              <a:t>C – Decorations for puzzle rooms.</a:t>
            </a:r>
          </a:p>
          <a:p>
            <a:r>
              <a:rPr lang="en-US" dirty="0"/>
              <a:t>D – Window Frames</a:t>
            </a:r>
          </a:p>
        </p:txBody>
      </p:sp>
      <p:sp>
        <p:nvSpPr>
          <p:cNvPr id="9" name="Title 8">
            <a:extLst>
              <a:ext uri="{FF2B5EF4-FFF2-40B4-BE49-F238E27FC236}">
                <a16:creationId xmlns:a16="http://schemas.microsoft.com/office/drawing/2014/main" id="{CAA5C70A-7FA1-4529-890D-5CE5C68D383D}"/>
              </a:ext>
            </a:extLst>
          </p:cNvPr>
          <p:cNvSpPr>
            <a:spLocks noGrp="1"/>
          </p:cNvSpPr>
          <p:nvPr>
            <p:ph type="title"/>
          </p:nvPr>
        </p:nvSpPr>
        <p:spPr>
          <a:xfrm>
            <a:off x="656140" y="318721"/>
            <a:ext cx="7886700" cy="818382"/>
          </a:xfrm>
        </p:spPr>
        <p:txBody>
          <a:bodyPr/>
          <a:lstStyle/>
          <a:p>
            <a:r>
              <a:rPr lang="en-US" dirty="0"/>
              <a:t>Wooden Parts</a:t>
            </a:r>
          </a:p>
        </p:txBody>
      </p:sp>
    </p:spTree>
    <p:extLst>
      <p:ext uri="{BB962C8B-B14F-4D97-AF65-F5344CB8AC3E}">
        <p14:creationId xmlns:p14="http://schemas.microsoft.com/office/powerpoint/2010/main" val="3571618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013A-3D98-4AD2-A08D-59382301AECF}"/>
              </a:ext>
            </a:extLst>
          </p:cNvPr>
          <p:cNvSpPr>
            <a:spLocks noGrp="1"/>
          </p:cNvSpPr>
          <p:nvPr>
            <p:ph type="title"/>
          </p:nvPr>
        </p:nvSpPr>
        <p:spPr/>
        <p:txBody>
          <a:bodyPr/>
          <a:lstStyle/>
          <a:p>
            <a:r>
              <a:rPr lang="en-US" dirty="0"/>
              <a:t>Extra Parts In the Kit</a:t>
            </a:r>
          </a:p>
        </p:txBody>
      </p:sp>
      <p:sp>
        <p:nvSpPr>
          <p:cNvPr id="3" name="Content Placeholder 2">
            <a:extLst>
              <a:ext uri="{FF2B5EF4-FFF2-40B4-BE49-F238E27FC236}">
                <a16:creationId xmlns:a16="http://schemas.microsoft.com/office/drawing/2014/main" id="{0A811E33-81E6-4A76-8452-E3E8776BEF81}"/>
              </a:ext>
            </a:extLst>
          </p:cNvPr>
          <p:cNvSpPr>
            <a:spLocks noGrp="1"/>
          </p:cNvSpPr>
          <p:nvPr>
            <p:ph sz="half" idx="1"/>
          </p:nvPr>
        </p:nvSpPr>
        <p:spPr>
          <a:xfrm>
            <a:off x="628650" y="1825625"/>
            <a:ext cx="8028240" cy="4351338"/>
          </a:xfrm>
        </p:spPr>
        <p:txBody>
          <a:bodyPr>
            <a:normAutofit fontScale="92500" lnSpcReduction="10000"/>
          </a:bodyPr>
          <a:lstStyle/>
          <a:p>
            <a:r>
              <a:rPr lang="en-US" dirty="0"/>
              <a:t>2x 6x6 Pre-Scored Foamboard floors</a:t>
            </a:r>
          </a:p>
          <a:p>
            <a:pPr lvl="1"/>
            <a:r>
              <a:rPr lang="en-US" dirty="0"/>
              <a:t>You can texture for stone or wood, then </a:t>
            </a:r>
            <a:r>
              <a:rPr lang="en-US" dirty="0" err="1"/>
              <a:t>modpodge</a:t>
            </a:r>
            <a:r>
              <a:rPr lang="en-US" dirty="0"/>
              <a:t> and paint away.</a:t>
            </a:r>
          </a:p>
          <a:p>
            <a:r>
              <a:rPr lang="en-US" dirty="0"/>
              <a:t>8x Reed Switch PCB’s</a:t>
            </a:r>
          </a:p>
          <a:p>
            <a:pPr lvl="1"/>
            <a:r>
              <a:rPr lang="en-US" dirty="0"/>
              <a:t>Requires Assembly with Reed switches.</a:t>
            </a:r>
          </a:p>
          <a:p>
            <a:r>
              <a:rPr lang="en-US" dirty="0"/>
              <a:t>8x Reed Switches</a:t>
            </a:r>
          </a:p>
          <a:p>
            <a:r>
              <a:rPr lang="en-US" dirty="0"/>
              <a:t>1x Conwy Board</a:t>
            </a:r>
          </a:p>
          <a:p>
            <a:pPr lvl="1"/>
            <a:r>
              <a:rPr lang="en-US" dirty="0"/>
              <a:t>Good old Conwy.</a:t>
            </a:r>
          </a:p>
          <a:p>
            <a:r>
              <a:rPr lang="en-US" dirty="0"/>
              <a:t>4x Flickering LED’s.</a:t>
            </a:r>
          </a:p>
          <a:p>
            <a:pPr lvl="1"/>
            <a:r>
              <a:rPr lang="en-US" dirty="0"/>
              <a:t>Ideal for running with Conwy boards.</a:t>
            </a:r>
          </a:p>
          <a:p>
            <a:r>
              <a:rPr lang="en-US" dirty="0"/>
              <a:t>8x 18mm Magnets to hold walls on.</a:t>
            </a:r>
          </a:p>
        </p:txBody>
      </p:sp>
    </p:spTree>
    <p:extLst>
      <p:ext uri="{BB962C8B-B14F-4D97-AF65-F5344CB8AC3E}">
        <p14:creationId xmlns:p14="http://schemas.microsoft.com/office/powerpoint/2010/main" val="374492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7BCB8F-9126-4F0D-B2F8-F39478A94AFC}"/>
              </a:ext>
            </a:extLst>
          </p:cNvPr>
          <p:cNvPicPr>
            <a:picLocks noChangeAspect="1"/>
          </p:cNvPicPr>
          <p:nvPr/>
        </p:nvPicPr>
        <p:blipFill>
          <a:blip r:embed="rId2">
            <a:duotone>
              <a:schemeClr val="bg2">
                <a:shade val="45000"/>
                <a:satMod val="135000"/>
              </a:schemeClr>
              <a:prstClr val="white"/>
            </a:duotone>
          </a:blip>
          <a:stretch>
            <a:fillRect/>
          </a:stretch>
        </p:blipFill>
        <p:spPr>
          <a:xfrm>
            <a:off x="-4196" y="0"/>
            <a:ext cx="9148196" cy="3700329"/>
          </a:xfrm>
          <a:prstGeom prst="rect">
            <a:avLst/>
          </a:prstGeom>
        </p:spPr>
      </p:pic>
      <p:pic>
        <p:nvPicPr>
          <p:cNvPr id="10" name="Picture 9">
            <a:extLst>
              <a:ext uri="{FF2B5EF4-FFF2-40B4-BE49-F238E27FC236}">
                <a16:creationId xmlns:a16="http://schemas.microsoft.com/office/drawing/2014/main" id="{99756AF3-E5BF-4B7A-80FA-D47ACEB7FF66}"/>
              </a:ext>
            </a:extLst>
          </p:cNvPr>
          <p:cNvPicPr>
            <a:picLocks noChangeAspect="1"/>
          </p:cNvPicPr>
          <p:nvPr/>
        </p:nvPicPr>
        <p:blipFill>
          <a:blip r:embed="rId3"/>
          <a:stretch>
            <a:fillRect/>
          </a:stretch>
        </p:blipFill>
        <p:spPr>
          <a:xfrm>
            <a:off x="6322769" y="4001294"/>
            <a:ext cx="2658861" cy="1647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E2F57A2C-56C7-483A-A3E2-FEF45EE69E93}"/>
              </a:ext>
            </a:extLst>
          </p:cNvPr>
          <p:cNvSpPr>
            <a:spLocks noGrp="1"/>
          </p:cNvSpPr>
          <p:nvPr>
            <p:ph type="title"/>
          </p:nvPr>
        </p:nvSpPr>
        <p:spPr/>
        <p:txBody>
          <a:bodyPr/>
          <a:lstStyle/>
          <a:p>
            <a:r>
              <a:rPr lang="en-US" dirty="0"/>
              <a:t>Basic Assembly</a:t>
            </a:r>
          </a:p>
        </p:txBody>
      </p:sp>
      <p:sp>
        <p:nvSpPr>
          <p:cNvPr id="3" name="Content Placeholder 2">
            <a:extLst>
              <a:ext uri="{FF2B5EF4-FFF2-40B4-BE49-F238E27FC236}">
                <a16:creationId xmlns:a16="http://schemas.microsoft.com/office/drawing/2014/main" id="{38E3A460-2585-402A-B553-A580B734AE00}"/>
              </a:ext>
            </a:extLst>
          </p:cNvPr>
          <p:cNvSpPr>
            <a:spLocks noGrp="1"/>
          </p:cNvSpPr>
          <p:nvPr>
            <p:ph sz="half" idx="1"/>
          </p:nvPr>
        </p:nvSpPr>
        <p:spPr/>
        <p:txBody>
          <a:bodyPr/>
          <a:lstStyle/>
          <a:p>
            <a:r>
              <a:rPr lang="en-US" dirty="0"/>
              <a:t>4 sides click into each other.</a:t>
            </a:r>
          </a:p>
          <a:p>
            <a:endParaRPr lang="en-US" dirty="0"/>
          </a:p>
          <a:p>
            <a:endParaRPr lang="en-US" dirty="0"/>
          </a:p>
          <a:p>
            <a:r>
              <a:rPr lang="en-US" dirty="0"/>
              <a:t>Insert Braces into corners. </a:t>
            </a:r>
          </a:p>
          <a:p>
            <a:pPr lvl="1"/>
            <a:r>
              <a:rPr lang="en-US" dirty="0"/>
              <a:t>They can only go one way.</a:t>
            </a:r>
          </a:p>
        </p:txBody>
      </p:sp>
      <p:pic>
        <p:nvPicPr>
          <p:cNvPr id="6" name="Picture 5">
            <a:extLst>
              <a:ext uri="{FF2B5EF4-FFF2-40B4-BE49-F238E27FC236}">
                <a16:creationId xmlns:a16="http://schemas.microsoft.com/office/drawing/2014/main" id="{22E5DD0F-3D7A-4B51-8CC4-52E241DE4041}"/>
              </a:ext>
            </a:extLst>
          </p:cNvPr>
          <p:cNvPicPr>
            <a:picLocks noChangeAspect="1"/>
          </p:cNvPicPr>
          <p:nvPr/>
        </p:nvPicPr>
        <p:blipFill>
          <a:blip r:embed="rId4"/>
          <a:stretch>
            <a:fillRect/>
          </a:stretch>
        </p:blipFill>
        <p:spPr>
          <a:xfrm>
            <a:off x="4297415" y="1781085"/>
            <a:ext cx="2658861" cy="1647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BBF32F5-1662-444A-BFD8-BB234FA2CF9E}"/>
              </a:ext>
            </a:extLst>
          </p:cNvPr>
          <p:cNvPicPr>
            <a:picLocks noChangeAspect="1"/>
          </p:cNvPicPr>
          <p:nvPr/>
        </p:nvPicPr>
        <p:blipFill rotWithShape="1">
          <a:blip r:embed="rId5"/>
          <a:srcRect t="17664" b="4281"/>
          <a:stretch/>
        </p:blipFill>
        <p:spPr>
          <a:xfrm>
            <a:off x="4297415" y="3563936"/>
            <a:ext cx="2658861" cy="1647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4467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628EE6-868D-4281-8EF5-AFD3711F34FE}"/>
              </a:ext>
            </a:extLst>
          </p:cNvPr>
          <p:cNvPicPr>
            <a:picLocks noChangeAspect="1"/>
          </p:cNvPicPr>
          <p:nvPr/>
        </p:nvPicPr>
        <p:blipFill>
          <a:blip r:embed="rId2">
            <a:duotone>
              <a:schemeClr val="bg2">
                <a:shade val="45000"/>
                <a:satMod val="135000"/>
              </a:schemeClr>
              <a:prstClr val="white"/>
            </a:duotone>
          </a:blip>
          <a:stretch>
            <a:fillRect/>
          </a:stretch>
        </p:blipFill>
        <p:spPr>
          <a:xfrm>
            <a:off x="0" y="0"/>
            <a:ext cx="9144000" cy="4885326"/>
          </a:xfrm>
          <a:prstGeom prst="rect">
            <a:avLst/>
          </a:prstGeom>
        </p:spPr>
      </p:pic>
      <p:sp>
        <p:nvSpPr>
          <p:cNvPr id="3" name="Content Placeholder 2">
            <a:extLst>
              <a:ext uri="{FF2B5EF4-FFF2-40B4-BE49-F238E27FC236}">
                <a16:creationId xmlns:a16="http://schemas.microsoft.com/office/drawing/2014/main" id="{AF757CC8-F7C5-4D21-8689-A19C5E2B74F4}"/>
              </a:ext>
            </a:extLst>
          </p:cNvPr>
          <p:cNvSpPr>
            <a:spLocks noGrp="1"/>
          </p:cNvSpPr>
          <p:nvPr>
            <p:ph sz="half" idx="1"/>
          </p:nvPr>
        </p:nvSpPr>
        <p:spPr>
          <a:xfrm>
            <a:off x="628650" y="222191"/>
            <a:ext cx="3886200" cy="5954772"/>
          </a:xfrm>
        </p:spPr>
        <p:txBody>
          <a:bodyPr>
            <a:normAutofit lnSpcReduction="10000"/>
          </a:bodyPr>
          <a:lstStyle/>
          <a:p>
            <a:r>
              <a:rPr lang="en-US" dirty="0"/>
              <a:t>Grab 4 mid-section supports and install.</a:t>
            </a:r>
          </a:p>
          <a:p>
            <a:endParaRPr lang="en-US" dirty="0"/>
          </a:p>
          <a:p>
            <a:endParaRPr lang="en-US" dirty="0"/>
          </a:p>
          <a:p>
            <a:endParaRPr lang="en-US" dirty="0"/>
          </a:p>
          <a:p>
            <a:endParaRPr lang="en-US" dirty="0"/>
          </a:p>
          <a:p>
            <a:r>
              <a:rPr lang="en-US" dirty="0"/>
              <a:t>Place one of the 2 foam floors on top.</a:t>
            </a:r>
          </a:p>
          <a:p>
            <a:endParaRPr lang="en-US" dirty="0"/>
          </a:p>
          <a:p>
            <a:r>
              <a:rPr lang="en-US" dirty="0"/>
              <a:t>One of the sides has an electrical cutout on it’s base. Line this up with the wall section that has a cutout.</a:t>
            </a:r>
          </a:p>
        </p:txBody>
      </p:sp>
      <p:pic>
        <p:nvPicPr>
          <p:cNvPr id="8" name="Picture 7">
            <a:extLst>
              <a:ext uri="{FF2B5EF4-FFF2-40B4-BE49-F238E27FC236}">
                <a16:creationId xmlns:a16="http://schemas.microsoft.com/office/drawing/2014/main" id="{659765F2-7B9A-4BD7-9069-592EBCF67435}"/>
              </a:ext>
            </a:extLst>
          </p:cNvPr>
          <p:cNvPicPr>
            <a:picLocks noChangeAspect="1"/>
          </p:cNvPicPr>
          <p:nvPr/>
        </p:nvPicPr>
        <p:blipFill>
          <a:blip r:embed="rId3"/>
          <a:stretch>
            <a:fillRect/>
          </a:stretch>
        </p:blipFill>
        <p:spPr>
          <a:xfrm>
            <a:off x="4262569" y="222191"/>
            <a:ext cx="1857249" cy="1243282"/>
          </a:xfrm>
          <a:prstGeom prst="rect">
            <a:avLst/>
          </a:prstGeom>
        </p:spPr>
      </p:pic>
      <p:pic>
        <p:nvPicPr>
          <p:cNvPr id="10" name="Picture 9">
            <a:extLst>
              <a:ext uri="{FF2B5EF4-FFF2-40B4-BE49-F238E27FC236}">
                <a16:creationId xmlns:a16="http://schemas.microsoft.com/office/drawing/2014/main" id="{7D9A0722-26E6-47DC-A906-19619D826D42}"/>
              </a:ext>
            </a:extLst>
          </p:cNvPr>
          <p:cNvPicPr>
            <a:picLocks noChangeAspect="1"/>
          </p:cNvPicPr>
          <p:nvPr/>
        </p:nvPicPr>
        <p:blipFill>
          <a:blip r:embed="rId4"/>
          <a:stretch>
            <a:fillRect/>
          </a:stretch>
        </p:blipFill>
        <p:spPr>
          <a:xfrm>
            <a:off x="5713870" y="917648"/>
            <a:ext cx="1857249" cy="1416063"/>
          </a:xfrm>
          <a:prstGeom prst="rect">
            <a:avLst/>
          </a:prstGeom>
        </p:spPr>
      </p:pic>
      <p:pic>
        <p:nvPicPr>
          <p:cNvPr id="14" name="Picture 13">
            <a:extLst>
              <a:ext uri="{FF2B5EF4-FFF2-40B4-BE49-F238E27FC236}">
                <a16:creationId xmlns:a16="http://schemas.microsoft.com/office/drawing/2014/main" id="{DC7FCB60-CF32-4A81-AA06-C85AEB55EAF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629152" y="4073924"/>
            <a:ext cx="2333612" cy="1116631"/>
          </a:xfrm>
          <a:prstGeom prst="rect">
            <a:avLst/>
          </a:prstGeom>
        </p:spPr>
      </p:pic>
      <p:pic>
        <p:nvPicPr>
          <p:cNvPr id="16" name="Picture 15">
            <a:extLst>
              <a:ext uri="{FF2B5EF4-FFF2-40B4-BE49-F238E27FC236}">
                <a16:creationId xmlns:a16="http://schemas.microsoft.com/office/drawing/2014/main" id="{20C4A29B-5CD8-43ED-999F-D4DF4BBCA6AC}"/>
              </a:ext>
            </a:extLst>
          </p:cNvPr>
          <p:cNvPicPr>
            <a:picLocks noChangeAspect="1"/>
          </p:cNvPicPr>
          <p:nvPr/>
        </p:nvPicPr>
        <p:blipFill>
          <a:blip r:embed="rId7"/>
          <a:stretch>
            <a:fillRect/>
          </a:stretch>
        </p:blipFill>
        <p:spPr>
          <a:xfrm>
            <a:off x="6314703" y="4750073"/>
            <a:ext cx="2512831" cy="1786562"/>
          </a:xfrm>
          <a:prstGeom prst="rect">
            <a:avLst/>
          </a:prstGeom>
        </p:spPr>
      </p:pic>
    </p:spTree>
    <p:extLst>
      <p:ext uri="{BB962C8B-B14F-4D97-AF65-F5344CB8AC3E}">
        <p14:creationId xmlns:p14="http://schemas.microsoft.com/office/powerpoint/2010/main" val="135045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54DF20-D39A-43B2-BFFF-F0517187E6AD}"/>
              </a:ext>
            </a:extLst>
          </p:cNvPr>
          <p:cNvPicPr>
            <a:picLocks noChangeAspect="1"/>
          </p:cNvPicPr>
          <p:nvPr/>
        </p:nvPicPr>
        <p:blipFill>
          <a:blip r:embed="rId2">
            <a:duotone>
              <a:schemeClr val="bg2">
                <a:shade val="45000"/>
                <a:satMod val="135000"/>
              </a:schemeClr>
              <a:prstClr val="white"/>
            </a:duotone>
          </a:blip>
          <a:stretch>
            <a:fillRect/>
          </a:stretch>
        </p:blipFill>
        <p:spPr>
          <a:xfrm>
            <a:off x="0" y="0"/>
            <a:ext cx="9144000" cy="5101038"/>
          </a:xfrm>
          <a:prstGeom prst="rect">
            <a:avLst/>
          </a:prstGeom>
        </p:spPr>
      </p:pic>
      <p:sp>
        <p:nvSpPr>
          <p:cNvPr id="3" name="Content Placeholder 2">
            <a:extLst>
              <a:ext uri="{FF2B5EF4-FFF2-40B4-BE49-F238E27FC236}">
                <a16:creationId xmlns:a16="http://schemas.microsoft.com/office/drawing/2014/main" id="{953B4732-E19C-491B-BABB-F11DE0FD1814}"/>
              </a:ext>
            </a:extLst>
          </p:cNvPr>
          <p:cNvSpPr>
            <a:spLocks noGrp="1"/>
          </p:cNvSpPr>
          <p:nvPr>
            <p:ph sz="half" idx="1"/>
          </p:nvPr>
        </p:nvSpPr>
        <p:spPr>
          <a:xfrm>
            <a:off x="628650" y="222191"/>
            <a:ext cx="3886200" cy="5954772"/>
          </a:xfrm>
        </p:spPr>
        <p:txBody>
          <a:bodyPr/>
          <a:lstStyle/>
          <a:p>
            <a:r>
              <a:rPr lang="en-US" dirty="0"/>
              <a:t>Place both wall sections in place. Add foam face if required, then place magnets behind.</a:t>
            </a:r>
          </a:p>
          <a:p>
            <a:endParaRPr lang="en-US" dirty="0"/>
          </a:p>
          <a:p>
            <a:r>
              <a:rPr lang="en-US" dirty="0"/>
              <a:t>Once outside wall magnets are glues,  align magnets on inside of base to hold in place.</a:t>
            </a:r>
          </a:p>
        </p:txBody>
      </p:sp>
      <p:pic>
        <p:nvPicPr>
          <p:cNvPr id="8" name="Picture 7">
            <a:extLst>
              <a:ext uri="{FF2B5EF4-FFF2-40B4-BE49-F238E27FC236}">
                <a16:creationId xmlns:a16="http://schemas.microsoft.com/office/drawing/2014/main" id="{0DC9BE50-76FE-46EE-BED1-0A9EFA725573}"/>
              </a:ext>
            </a:extLst>
          </p:cNvPr>
          <p:cNvPicPr>
            <a:picLocks noChangeAspect="1"/>
          </p:cNvPicPr>
          <p:nvPr/>
        </p:nvPicPr>
        <p:blipFill>
          <a:blip r:embed="rId3"/>
          <a:stretch>
            <a:fillRect/>
          </a:stretch>
        </p:blipFill>
        <p:spPr>
          <a:xfrm>
            <a:off x="4629152" y="222191"/>
            <a:ext cx="2709017" cy="1401534"/>
          </a:xfrm>
          <a:prstGeom prst="rect">
            <a:avLst/>
          </a:prstGeom>
        </p:spPr>
      </p:pic>
      <p:pic>
        <p:nvPicPr>
          <p:cNvPr id="10" name="Picture 9">
            <a:extLst>
              <a:ext uri="{FF2B5EF4-FFF2-40B4-BE49-F238E27FC236}">
                <a16:creationId xmlns:a16="http://schemas.microsoft.com/office/drawing/2014/main" id="{7605917D-665A-4B68-BF0C-86CED3EB3FCA}"/>
              </a:ext>
            </a:extLst>
          </p:cNvPr>
          <p:cNvPicPr>
            <a:picLocks noChangeAspect="1"/>
          </p:cNvPicPr>
          <p:nvPr/>
        </p:nvPicPr>
        <p:blipFill>
          <a:blip r:embed="rId4"/>
          <a:stretch>
            <a:fillRect/>
          </a:stretch>
        </p:blipFill>
        <p:spPr>
          <a:xfrm>
            <a:off x="4691640" y="2371551"/>
            <a:ext cx="3691783" cy="1656051"/>
          </a:xfrm>
          <a:prstGeom prst="rect">
            <a:avLst/>
          </a:prstGeom>
        </p:spPr>
      </p:pic>
      <p:cxnSp>
        <p:nvCxnSpPr>
          <p:cNvPr id="12" name="Straight Arrow Connector 11">
            <a:extLst>
              <a:ext uri="{FF2B5EF4-FFF2-40B4-BE49-F238E27FC236}">
                <a16:creationId xmlns:a16="http://schemas.microsoft.com/office/drawing/2014/main" id="{6C494982-EA8E-42E6-8417-22B94B7574F2}"/>
              </a:ext>
            </a:extLst>
          </p:cNvPr>
          <p:cNvCxnSpPr/>
          <p:nvPr/>
        </p:nvCxnSpPr>
        <p:spPr>
          <a:xfrm flipH="1" flipV="1">
            <a:off x="5349667" y="3042303"/>
            <a:ext cx="1316053" cy="837488"/>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3CE5BE-5645-47E3-81F1-74F0D626D6CA}"/>
              </a:ext>
            </a:extLst>
          </p:cNvPr>
          <p:cNvCxnSpPr/>
          <p:nvPr/>
        </p:nvCxnSpPr>
        <p:spPr>
          <a:xfrm flipH="1" flipV="1">
            <a:off x="7258316" y="3042303"/>
            <a:ext cx="1316053" cy="837488"/>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F9CDD940-D952-47DE-8FBD-D160A909E332}"/>
              </a:ext>
            </a:extLst>
          </p:cNvPr>
          <p:cNvCxnSpPr/>
          <p:nvPr/>
        </p:nvCxnSpPr>
        <p:spPr>
          <a:xfrm flipH="1" flipV="1">
            <a:off x="5291181" y="1402870"/>
            <a:ext cx="1316053" cy="837488"/>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6C566ED-126F-47B8-8D17-0E971034EACE}"/>
              </a:ext>
            </a:extLst>
          </p:cNvPr>
          <p:cNvCxnSpPr/>
          <p:nvPr/>
        </p:nvCxnSpPr>
        <p:spPr>
          <a:xfrm flipH="1" flipV="1">
            <a:off x="6798447" y="1501746"/>
            <a:ext cx="1316053" cy="837488"/>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13288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14DC95-E3FA-4CCF-8508-E266BE2EDEFA}"/>
              </a:ext>
            </a:extLst>
          </p:cNvPr>
          <p:cNvPicPr>
            <a:picLocks noChangeAspect="1"/>
          </p:cNvPicPr>
          <p:nvPr/>
        </p:nvPicPr>
        <p:blipFill>
          <a:blip r:embed="rId2">
            <a:duotone>
              <a:prstClr val="black"/>
              <a:schemeClr val="accent2">
                <a:tint val="45000"/>
                <a:satMod val="400000"/>
              </a:schemeClr>
            </a:duotone>
          </a:blip>
          <a:stretch>
            <a:fillRect/>
          </a:stretch>
        </p:blipFill>
        <p:spPr>
          <a:xfrm>
            <a:off x="0" y="0"/>
            <a:ext cx="9144000" cy="4762097"/>
          </a:xfrm>
          <a:prstGeom prst="rect">
            <a:avLst/>
          </a:prstGeom>
        </p:spPr>
      </p:pic>
      <p:sp>
        <p:nvSpPr>
          <p:cNvPr id="8" name="Speech Bubble: Rectangle with Corners Rounded 7">
            <a:extLst>
              <a:ext uri="{FF2B5EF4-FFF2-40B4-BE49-F238E27FC236}">
                <a16:creationId xmlns:a16="http://schemas.microsoft.com/office/drawing/2014/main" id="{BC707D5C-EB7C-4929-8720-1F02AB3CFBC9}"/>
              </a:ext>
            </a:extLst>
          </p:cNvPr>
          <p:cNvSpPr/>
          <p:nvPr/>
        </p:nvSpPr>
        <p:spPr>
          <a:xfrm>
            <a:off x="6007693" y="5153114"/>
            <a:ext cx="2427006" cy="1170774"/>
          </a:xfrm>
          <a:prstGeom prst="wedgeRoundRectCallout">
            <a:avLst>
              <a:gd name="adj1" fmla="val -26467"/>
              <a:gd name="adj2" fmla="val -1739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to reed switches below the floor</a:t>
            </a:r>
          </a:p>
        </p:txBody>
      </p:sp>
      <p:sp>
        <p:nvSpPr>
          <p:cNvPr id="9" name="Speech Bubble: Rectangle with Corners Rounded 8">
            <a:extLst>
              <a:ext uri="{FF2B5EF4-FFF2-40B4-BE49-F238E27FC236}">
                <a16:creationId xmlns:a16="http://schemas.microsoft.com/office/drawing/2014/main" id="{E8230531-6B9C-496C-82EB-28C5F82A0D2F}"/>
              </a:ext>
            </a:extLst>
          </p:cNvPr>
          <p:cNvSpPr/>
          <p:nvPr/>
        </p:nvSpPr>
        <p:spPr>
          <a:xfrm>
            <a:off x="3136308" y="4630396"/>
            <a:ext cx="2427006" cy="1170774"/>
          </a:xfrm>
          <a:prstGeom prst="wedgeRoundRectCallout">
            <a:avLst>
              <a:gd name="adj1" fmla="val 90082"/>
              <a:gd name="adj2" fmla="val -23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Conwy Castle Board</a:t>
            </a:r>
          </a:p>
        </p:txBody>
      </p:sp>
      <p:sp>
        <p:nvSpPr>
          <p:cNvPr id="10" name="Speech Bubble: Rectangle with Corners Rounded 9">
            <a:extLst>
              <a:ext uri="{FF2B5EF4-FFF2-40B4-BE49-F238E27FC236}">
                <a16:creationId xmlns:a16="http://schemas.microsoft.com/office/drawing/2014/main" id="{2CC74E31-D0FB-41FF-85B8-2B6E1DCEF7DA}"/>
              </a:ext>
            </a:extLst>
          </p:cNvPr>
          <p:cNvSpPr/>
          <p:nvPr/>
        </p:nvSpPr>
        <p:spPr>
          <a:xfrm>
            <a:off x="776244" y="3330011"/>
            <a:ext cx="2427006" cy="1170774"/>
          </a:xfrm>
          <a:prstGeom prst="wedgeRoundRectCallout">
            <a:avLst>
              <a:gd name="adj1" fmla="val 109800"/>
              <a:gd name="adj2" fmla="val -1156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LED’s</a:t>
            </a:r>
          </a:p>
        </p:txBody>
      </p:sp>
      <p:sp>
        <p:nvSpPr>
          <p:cNvPr id="11" name="Speech Bubble: Rectangle with Corners Rounded 10">
            <a:extLst>
              <a:ext uri="{FF2B5EF4-FFF2-40B4-BE49-F238E27FC236}">
                <a16:creationId xmlns:a16="http://schemas.microsoft.com/office/drawing/2014/main" id="{D0731343-D2C9-49CB-A7A0-ABB70A7CE12B}"/>
              </a:ext>
            </a:extLst>
          </p:cNvPr>
          <p:cNvSpPr/>
          <p:nvPr/>
        </p:nvSpPr>
        <p:spPr>
          <a:xfrm>
            <a:off x="7653470" y="3884062"/>
            <a:ext cx="1428572" cy="1004131"/>
          </a:xfrm>
          <a:prstGeom prst="wedgeRoundRectCallout">
            <a:avLst>
              <a:gd name="adj1" fmla="val -49921"/>
              <a:gd name="adj2" fmla="val -2081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USB Power Bank or CR2032</a:t>
            </a:r>
          </a:p>
        </p:txBody>
      </p:sp>
    </p:spTree>
    <p:extLst>
      <p:ext uri="{BB962C8B-B14F-4D97-AF65-F5344CB8AC3E}">
        <p14:creationId xmlns:p14="http://schemas.microsoft.com/office/powerpoint/2010/main" val="30117682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11972</TotalTime>
  <Words>532</Words>
  <Application>Microsoft Office PowerPoint</Application>
  <PresentationFormat>Letter Paper (8.5x11 in)</PresentationFormat>
  <Paragraphs>91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6x6 Puzzle Room Kit</vt:lpstr>
      <vt:lpstr>Designers Advice </vt:lpstr>
      <vt:lpstr>Wooden Parts</vt:lpstr>
      <vt:lpstr>Extra Parts In the Kit</vt:lpstr>
      <vt:lpstr>Basic Assembly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6x6 Puzzle Room Kit</dc:title>
  <dc:creator>Dafydd Roche</dc:creator>
  <cp:lastModifiedBy>Dafydd Roche</cp:lastModifiedBy>
  <cp:revision>6</cp:revision>
  <dcterms:created xsi:type="dcterms:W3CDTF">2022-01-03T20:13:40Z</dcterms:created>
  <dcterms:modified xsi:type="dcterms:W3CDTF">2022-01-17T03:26:08Z</dcterms:modified>
</cp:coreProperties>
</file>